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48" r:id="rId2"/>
    <p:sldId id="349" r:id="rId3"/>
    <p:sldId id="350" r:id="rId4"/>
    <p:sldId id="353" r:id="rId5"/>
    <p:sldId id="354" r:id="rId6"/>
    <p:sldId id="368" r:id="rId7"/>
    <p:sldId id="355" r:id="rId8"/>
    <p:sldId id="369" r:id="rId9"/>
    <p:sldId id="378" r:id="rId10"/>
    <p:sldId id="372" r:id="rId11"/>
    <p:sldId id="383" r:id="rId12"/>
    <p:sldId id="356" r:id="rId13"/>
    <p:sldId id="357" r:id="rId14"/>
    <p:sldId id="371" r:id="rId15"/>
    <p:sldId id="365" r:id="rId16"/>
    <p:sldId id="373" r:id="rId17"/>
    <p:sldId id="358" r:id="rId18"/>
    <p:sldId id="374" r:id="rId19"/>
    <p:sldId id="359" r:id="rId20"/>
    <p:sldId id="351" r:id="rId21"/>
    <p:sldId id="360" r:id="rId22"/>
    <p:sldId id="375" r:id="rId23"/>
    <p:sldId id="379" r:id="rId24"/>
    <p:sldId id="380" r:id="rId25"/>
    <p:sldId id="376" r:id="rId26"/>
    <p:sldId id="381" r:id="rId27"/>
    <p:sldId id="377" r:id="rId28"/>
    <p:sldId id="382" r:id="rId29"/>
    <p:sldId id="364" r:id="rId30"/>
  </p:sldIdLst>
  <p:sldSz cx="12192000" cy="6858000"/>
  <p:notesSz cx="6997700" cy="9283700"/>
  <p:embeddedFontLst>
    <p:embeddedFont>
      <p:font typeface="본고딕 KR Regular" panose="020B0604020202020204" charset="-128"/>
      <p:regular r:id="rId33"/>
    </p:embeddedFont>
    <p:embeddedFont>
      <p:font typeface="Amaranth" panose="020B0604020202020204" charset="0"/>
      <p:regular r:id="rId34"/>
      <p:bold r:id="rId35"/>
      <p:boldItalic r:id="rId36"/>
    </p:embeddedFont>
    <p:embeddedFont>
      <p:font typeface="Britannic Bold" panose="020B0604020202020204" charset="0"/>
      <p:regular r:id="rId37"/>
    </p:embeddedFont>
    <p:embeddedFont>
      <p:font typeface="Cambria Math" panose="02040503050406030204" pitchFamily="18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330891-9F55-9577-F568-D88AD749E631}" name="손수민" initials="손" userId="S::ssmin1215@o365.skku.edu::891547d1-23f4-4fc7-bb9d-3673ba9c4b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1186C-940A-CA47-817F-0EE583819711}" v="1" dt="2022-01-13T14:39:45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수민" userId="S::ssmin1215@o365.skku.edu::891547d1-23f4-4fc7-bb9d-3673ba9c4b28" providerId="AD" clId="Web-{3271186C-940A-CA47-817F-0EE583819711}"/>
    <pc:docChg chg="">
      <pc:chgData name="손수민" userId="S::ssmin1215@o365.skku.edu::891547d1-23f4-4fc7-bb9d-3673ba9c4b28" providerId="AD" clId="Web-{3271186C-940A-CA47-817F-0EE583819711}" dt="2022-01-13T14:39:45.695" v="0"/>
      <pc:docMkLst>
        <pc:docMk/>
      </pc:docMkLst>
      <pc:sldChg chg="delCm">
        <pc:chgData name="손수민" userId="S::ssmin1215@o365.skku.edu::891547d1-23f4-4fc7-bb9d-3673ba9c4b28" providerId="AD" clId="Web-{3271186C-940A-CA47-817F-0EE583819711}" dt="2022-01-13T14:39:45.695" v="0"/>
        <pc:sldMkLst>
          <pc:docMk/>
          <pc:sldMk cId="4290059719" sldId="3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1/13/2022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2022-01-13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Chapter 05: Advanced Encryption Standard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Freshman Seminar</a:t>
            </a:r>
          </a:p>
          <a:p>
            <a:r>
              <a:rPr lang="en-US" altLang="ko-KR"/>
              <a:t>2022.01.14</a:t>
            </a:r>
          </a:p>
          <a:p>
            <a:r>
              <a:rPr lang="en-US" altLang="ko-KR" err="1"/>
              <a:t>Sumin</a:t>
            </a:r>
            <a:r>
              <a:rPr lang="en-US" altLang="ko-KR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5.3 AES Transformation Functions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5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5D007-059A-413F-9073-5187177A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SubstituteBytes</a:t>
            </a:r>
            <a:r>
              <a:rPr lang="en-US" altLang="ko-KR"/>
              <a:t> Transformation #1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306E19-0EDE-4FCA-873E-196D8F59EC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000"/>
                  <a:t>The leftmost 4bits are row, The rightmost 4bits are col(0~15)</a:t>
                </a:r>
              </a:p>
              <a:p>
                <a:r>
                  <a:rPr lang="en-US" altLang="ko-KR" sz="2000"/>
                  <a:t>S-box calculation</a:t>
                </a:r>
              </a:p>
              <a:p>
                <a:pPr lvl="1"/>
                <a:r>
                  <a:rPr lang="en-US" altLang="ko-KR" sz="1600"/>
                  <a:t>Get the Inverse of row-col data on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ko-KR" sz="1600"/>
                  <a:t>)</a:t>
                </a:r>
              </a:p>
              <a:p>
                <a:pPr lvl="1"/>
                <a:r>
                  <a:rPr lang="en-US" altLang="ko-KR" sz="1600"/>
                  <a:t>Do the matrix calculation 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306E19-0EDE-4FCA-873E-196D8F59E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FD63A7F-3F6F-4788-BDCD-9F3F1A7351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26774"/>
            <a:ext cx="5181600" cy="286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5D007-059A-413F-9073-5187177A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Substitute Bytes Transformation #2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306E19-0EDE-4FCA-873E-196D8F59EC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000"/>
                  <a:t>Label the matrix in Sub as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2000"/>
                  <a:t>, in </a:t>
                </a:r>
                <a:r>
                  <a:rPr lang="en-US" altLang="ko-KR" sz="2000" err="1"/>
                  <a:t>invSub</a:t>
                </a:r>
                <a:r>
                  <a:rPr lang="en-US" altLang="ko-KR" sz="2000"/>
                  <a:t> as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/>
                  <a:t> and in row-col vector as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2000"/>
                  <a:t>, constants as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sz="2000"/>
                  <a:t> 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sz="2000" b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𝑋𝐵</m:t>
                    </m:r>
                    <m:r>
                      <a:rPr lang="en-US" altLang="ko-K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𝑌𝑋𝐵</m:t>
                    </m:r>
                    <m:r>
                      <a:rPr lang="en-US" altLang="ko-K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sz="2000"/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𝑌𝑋</m:t>
                    </m:r>
                  </m:oMath>
                </a14:m>
                <a:r>
                  <a:rPr lang="en-US" altLang="ko-KR" sz="2000"/>
                  <a:t> equals to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/>
                  <a:t>and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sz="2000"/>
                  <a:t> equals to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sz="2000"/>
              </a:p>
              <a:p>
                <a:r>
                  <a:rPr lang="en-US" altLang="ko-KR" sz="2000"/>
                  <a:t>Rationale</a:t>
                </a:r>
              </a:p>
              <a:p>
                <a:pPr lvl="1"/>
                <a:r>
                  <a:rPr lang="en-US" altLang="ko-KR" sz="1600"/>
                  <a:t>The S-box is resistant to known cryptanalytic attacks</a:t>
                </a:r>
              </a:p>
              <a:p>
                <a:pPr lvl="1"/>
                <a:r>
                  <a:rPr lang="en-US" altLang="ko-KR" sz="1600"/>
                  <a:t>The nonlinearity is due to the use of the multiplicative inverse</a:t>
                </a:r>
              </a:p>
              <a:p>
                <a:pPr lvl="1"/>
                <a:r>
                  <a:rPr lang="en-US" altLang="ko-KR" sz="1600"/>
                  <a:t>Constant was chosen so that the S-box has no fixed points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306E19-0EDE-4FCA-873E-196D8F59E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039377A-4C3F-4295-B2B4-9734C4896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2067" y="1825625"/>
            <a:ext cx="4841866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9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D5548-CCA0-414A-ADDA-3EBA5CCE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ko-KR" err="1"/>
              <a:t>ShiftRows</a:t>
            </a:r>
            <a:r>
              <a:rPr lang="en-US" altLang="ko-KR"/>
              <a:t> Transformation</a:t>
            </a:r>
            <a:endParaRPr lang="ko-KR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F86A95-427E-4170-BAAC-9C2E872B54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Forward shift row transformation is performed on each row except first row</a:t>
            </a:r>
          </a:p>
          <a:p>
            <a:r>
              <a:rPr lang="en-US"/>
              <a:t>Rationale</a:t>
            </a:r>
          </a:p>
          <a:p>
            <a:pPr lvl="1"/>
            <a:r>
              <a:rPr lang="en-US" sz="1600"/>
              <a:t>The round key is applied to State column by column</a:t>
            </a:r>
          </a:p>
          <a:p>
            <a:pPr lvl="1"/>
            <a:r>
              <a:rPr lang="en-US" sz="1600"/>
              <a:t>A row shift moves a one column to another</a:t>
            </a:r>
          </a:p>
          <a:p>
            <a:pPr lvl="1"/>
            <a:r>
              <a:rPr lang="en-US" sz="1600"/>
              <a:t>4 bytes of one column are spread out to four different columns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E9B468E-B77A-4BC0-8E38-2986D7A502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301095"/>
            <a:ext cx="5181600" cy="1713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727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64B70-64F1-40AF-93F8-982E9D74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ko-KR" err="1"/>
              <a:t>MixColumns</a:t>
            </a:r>
            <a:r>
              <a:rPr lang="en-US" altLang="ko-KR"/>
              <a:t> Transformation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0FBFF-AB57-4B7B-90C0-4FB9FACBD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ko-KR" altLang="en-US" sz="200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2E8059C-B9B8-4092-9252-AB576A24C8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0788" y="2894051"/>
            <a:ext cx="5181600" cy="2527222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26B30904-D573-4BE7-9181-686524D8DE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692588" cy="466407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7432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Clr>
                    <a:srgbClr val="FF3300"/>
                  </a:buClr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Amaranth" charset="0"/>
                  </a:defRPr>
                </a:lvl1pPr>
                <a:lvl2pPr marL="685783" indent="-27432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Clr>
                    <a:srgbClr val="00B050"/>
                  </a:buClr>
                  <a:buFont typeface="Wingdings" panose="05000000000000000000" pitchFamily="2" charset="2"/>
                  <a:buChar char=""/>
                  <a:defRPr sz="18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Amaranth" charset="0"/>
                  </a:defRPr>
                </a:lvl2pPr>
                <a:lvl3pPr marL="1142971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Amaranth" charset="0"/>
                  </a:defRPr>
                </a:lvl3pPr>
                <a:lvl4pPr marL="1600160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Amaranth" charset="0"/>
                  </a:defRPr>
                </a:lvl4pPr>
                <a:lvl5pPr marL="205734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Amaranth" charset="0"/>
                  </a:defRPr>
                </a:lvl5pPr>
                <a:lvl6pPr marL="2514537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/>
                  <a:t>Matrix calculation is applied over the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ko-KR"/>
                  <a:t>)</a:t>
                </a:r>
              </a:p>
              <a:p>
                <a:r>
                  <a:rPr lang="en-US" altLang="ko-KR"/>
                  <a:t>This Transformation can be depicted into polynomial</a:t>
                </a:r>
              </a:p>
              <a:p>
                <a:pPr lvl="1"/>
                <a:r>
                  <a:rPr lang="en-US" altLang="ko-KR"/>
                  <a:t>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 {03}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+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02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pPr lvl="1"/>
                <a:r>
                  <a:rPr lang="en-US" altLang="ko-KR"/>
                  <a:t>We need to consider each columns of state to be a four-term polynomial with coefficients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𝐺𝐹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e>
                    </m:d>
                  </m:oMath>
                </a14:m>
                <a:endParaRPr lang="en-US" altLang="ko-KR"/>
              </a:p>
              <a:p>
                <a:r>
                  <a:rPr lang="en-US" altLang="ko-KR"/>
                  <a:t>Rationale</a:t>
                </a:r>
              </a:p>
              <a:p>
                <a:pPr lvl="1"/>
                <a:r>
                  <a:rPr lang="en-US" altLang="ko-KR"/>
                  <a:t>All</a:t>
                </a:r>
                <a:r>
                  <a:rPr lang="ko-KR" altLang="en-US"/>
                  <a:t> </a:t>
                </a:r>
                <a:r>
                  <a:rPr lang="en-US" altLang="ko-KR"/>
                  <a:t>output bits depend on all input bits</a:t>
                </a:r>
              </a:p>
              <a:p>
                <a:pPr lvl="2"/>
                <a:r>
                  <a:rPr lang="en-US" altLang="ko-KR"/>
                  <a:t>diffusion</a:t>
                </a:r>
              </a:p>
              <a:p>
                <a:pPr lvl="1"/>
                <a:r>
                  <a:rPr lang="en-US" altLang="ko-KR"/>
                  <a:t>The choice of coefficients guarantees most shift and XOR</a:t>
                </a:r>
              </a:p>
              <a:p>
                <a:pPr lvl="1"/>
                <a:endParaRPr lang="ko-KR" altLang="en-US"/>
              </a:p>
            </p:txBody>
          </p:sp>
        </mc:Choice>
        <mc:Fallback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26B30904-D573-4BE7-9181-686524D8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692588" cy="4664074"/>
              </a:xfrm>
              <a:prstGeom prst="rect">
                <a:avLst/>
              </a:prstGeom>
              <a:blipFill>
                <a:blip r:embed="rId3"/>
                <a:stretch>
                  <a:fillRect l="-965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059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64B70-64F1-40AF-93F8-982E9D74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ko-KR" err="1"/>
              <a:t>AddRoundKey</a:t>
            </a:r>
            <a:r>
              <a:rPr lang="en-US" altLang="ko-KR"/>
              <a:t> Transformation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0FBFF-AB57-4B7B-90C0-4FB9FACBD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altLang="ko-KR" sz="2000"/>
              <a:t>128 bits are bitwise XORed with the 128 bits of the round key</a:t>
            </a:r>
          </a:p>
          <a:p>
            <a:r>
              <a:rPr lang="en-US" altLang="ko-KR" sz="2000"/>
              <a:t>Rationale</a:t>
            </a:r>
            <a:endParaRPr lang="en-US" altLang="ko-KR"/>
          </a:p>
          <a:p>
            <a:pPr lvl="1"/>
            <a:r>
              <a:rPr lang="en-US" altLang="ko-KR"/>
              <a:t>It affects every bit of State</a:t>
            </a:r>
          </a:p>
          <a:p>
            <a:pPr lvl="1"/>
            <a:r>
              <a:rPr lang="en-US" altLang="ko-KR"/>
              <a:t>This is the only transformation which provides security</a:t>
            </a:r>
          </a:p>
          <a:p>
            <a:pPr lvl="1"/>
            <a:endParaRPr lang="en-US" altLang="ko-KR" sz="2000"/>
          </a:p>
          <a:p>
            <a:pPr lvl="1"/>
            <a:endParaRPr lang="ko-KR" altLang="en-US" sz="200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628D7B5-2E66-47DD-A9B9-C192A8EE6B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83036"/>
            <a:ext cx="5181600" cy="1149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0104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5.4 AES Key Expansion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2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0F321-F5B9-4EB5-8ED8-531F79EE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ko-KR"/>
              <a:t>Key Expansion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55D5EBB-779B-4DBA-A092-1DE1E4EFCDE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2000"/>
                  <a:t>to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ko-KR" sz="2000"/>
                  <a:t> initial key</a:t>
                </a:r>
              </a:p>
              <a:p>
                <a:r>
                  <a:rPr lang="en-US" altLang="ko-KR" sz="20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%4==0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/>
                  <a:t>wor</a:t>
                </a:r>
                <a:r>
                  <a:rPr lang="en-US" altLang="ko-KR"/>
                  <a:t>d apply g function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ko-KR" err="1"/>
                  <a:t>thword</a:t>
                </a:r>
                <a:r>
                  <a:rPr lang="en-US" altLang="ko-KR"/>
                  <a:t> </a:t>
                </a:r>
              </a:p>
              <a:p>
                <a:pPr lvl="1"/>
                <a:r>
                  <a:rPr lang="en-US" altLang="ko-KR"/>
                  <a:t>Bits are left way shifted by 1byte</a:t>
                </a:r>
              </a:p>
              <a:p>
                <a:pPr lvl="1"/>
                <a:r>
                  <a:rPr lang="en-US" altLang="ko-KR"/>
                  <a:t>Bits are substituted by S-box</a:t>
                </a:r>
              </a:p>
              <a:p>
                <a:pPr lvl="1"/>
                <a:r>
                  <a:rPr lang="en-US" altLang="ko-KR"/>
                  <a:t>It is XORed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] = 2 ×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[1] = 1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D</a:t>
                </a:r>
              </a:p>
              <a:p>
                <a:pPr lvl="1"/>
                <a:r>
                  <a:rPr lang="en-US" altLang="ko-KR"/>
                  <a:t>XOR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r>
                  <a:rPr lang="en-US" altLang="ko-KR"/>
                  <a:t>thword </a:t>
                </a:r>
              </a:p>
              <a:p>
                <a:r>
                  <a:rPr lang="en-US" altLang="ko-KR"/>
                  <a:t>If not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th Word equals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ko-KR" err="1"/>
                  <a:t>thword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r>
                  <a:rPr lang="en-US" altLang="ko-KR"/>
                  <a:t>thword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55D5EBB-779B-4DBA-A092-1DE1E4EFC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5F60F6E-B4E6-4C29-B185-D7AB8EA0C1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0168" y="1825625"/>
            <a:ext cx="4645664" cy="4664075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ECA0B3-36D8-4D00-BD9E-11E899DDC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742" y="4508352"/>
            <a:ext cx="4440058" cy="46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34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5.5 An AES Example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93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17093-B93E-446F-94EE-F663D2A8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 Example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99E5F-9079-43CB-85D9-1BA1F1FBE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Results</a:t>
            </a:r>
          </a:p>
          <a:p>
            <a:pPr lvl="1"/>
            <a:r>
              <a:rPr lang="en-US" altLang="ko-KR"/>
              <a:t>Every state indicates Transformation which provides confusion and diffusion</a:t>
            </a:r>
          </a:p>
          <a:p>
            <a:r>
              <a:rPr lang="en-US" altLang="ko-KR"/>
              <a:t>Avalanche Effect</a:t>
            </a:r>
          </a:p>
          <a:p>
            <a:pPr lvl="1"/>
            <a:r>
              <a:rPr lang="en-US" altLang="ko-KR"/>
              <a:t>Small change on input bits leads to massive change on output bits </a:t>
            </a:r>
          </a:p>
          <a:p>
            <a:pPr lvl="1"/>
            <a:r>
              <a:rPr lang="en-US" altLang="ko-KR"/>
              <a:t>The magnitude of difference propagates through the rounds</a:t>
            </a:r>
          </a:p>
          <a:p>
            <a:pPr lvl="1"/>
            <a:r>
              <a:rPr lang="en-US" altLang="ko-KR"/>
              <a:t>If we select two plaintexts at random, we would expect the two plaintexts to differ 50%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81F0553-DE38-46C6-B187-A6CA0D9232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4971" y="706911"/>
            <a:ext cx="3888263" cy="57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1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5.1 Finite Field Arithmetic</a:t>
            </a:r>
          </a:p>
          <a:p>
            <a:r>
              <a:rPr lang="en-US" altLang="ko-KR"/>
              <a:t>5.2 AES Structure</a:t>
            </a:r>
          </a:p>
          <a:p>
            <a:r>
              <a:rPr lang="en-US" altLang="ko-KR"/>
              <a:t>5.3 AES Transformation Functions</a:t>
            </a:r>
          </a:p>
          <a:p>
            <a:r>
              <a:rPr lang="en-US" altLang="ko-KR"/>
              <a:t>5.4 AES Key Expansion</a:t>
            </a:r>
          </a:p>
          <a:p>
            <a:r>
              <a:rPr lang="en-US" altLang="ko-KR"/>
              <a:t>5.5 An AES Example</a:t>
            </a:r>
          </a:p>
          <a:p>
            <a:r>
              <a:rPr lang="en-US" altLang="ko-KR"/>
              <a:t>5.6 AES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78816-5912-4072-B1ED-ECE88870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5.6 AES Implementation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A52698-28E7-4A73-A23C-CD34C0D1D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52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9A00B6E-D5B9-4059-B27D-93CD11A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Equivalent</a:t>
            </a:r>
            <a:r>
              <a:rPr lang="ko-KR" altLang="en-US"/>
              <a:t> </a:t>
            </a:r>
            <a:r>
              <a:rPr lang="en-US" altLang="ko-KR"/>
              <a:t>Inverse</a:t>
            </a:r>
            <a:r>
              <a:rPr lang="ko-KR" altLang="en-US"/>
              <a:t> </a:t>
            </a:r>
            <a:r>
              <a:rPr lang="en-US" altLang="ko-KR"/>
              <a:t>Cipher</a:t>
            </a:r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16FB61E-56FF-4A6C-8746-E109DEB6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The procedures of Encryption and Decryption are not the same</a:t>
            </a:r>
          </a:p>
          <a:p>
            <a:r>
              <a:rPr lang="en-US" altLang="ko-KR"/>
              <a:t>However, Key share Algorithm is the same</a:t>
            </a:r>
          </a:p>
          <a:p>
            <a:r>
              <a:rPr lang="en-US" altLang="ko-KR"/>
              <a:t>It has the disadvantage since two separate software modules are needed</a:t>
            </a:r>
          </a:p>
          <a:p>
            <a:r>
              <a:rPr lang="en-US" altLang="ko-KR"/>
              <a:t>The decryption round needs to be interchanged</a:t>
            </a:r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2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9A00B6E-D5B9-4059-B27D-93CD11A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Interchanging </a:t>
            </a:r>
            <a:r>
              <a:rPr lang="en-US" altLang="ko-KR" err="1"/>
              <a:t>InvShiftRows</a:t>
            </a:r>
            <a:r>
              <a:rPr lang="en-US" altLang="ko-KR"/>
              <a:t> and </a:t>
            </a:r>
            <a:r>
              <a:rPr lang="en-US" altLang="ko-KR" err="1"/>
              <a:t>InvSubBytes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16FB61E-56FF-4A6C-8746-E109DEB61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InvShiftRows affects the sequence but not on the byte contents(no dependency)</a:t>
                </a:r>
              </a:p>
              <a:p>
                <a:r>
                  <a:rPr lang="en-US" altLang="ko-KR" err="1"/>
                  <a:t>InvSubBytes</a:t>
                </a:r>
                <a:r>
                  <a:rPr lang="en-US" altLang="ko-KR"/>
                  <a:t> affects the contents but no on the byte sequence(no dependency)</a:t>
                </a:r>
              </a:p>
              <a:p>
                <a:r>
                  <a:rPr lang="en-US" altLang="ko-KR"/>
                  <a:t>So, These two Transformations can be interchanged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𝐼𝑛𝑣𝑆h𝑖𝑓𝑡𝑅𝑜𝑤𝑠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𝐼𝑛𝑣𝑆𝑢𝑏𝐵𝑦𝑡𝑒𝑠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𝑆𝑖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𝐼𝑛𝑣𝑆𝑢𝑏𝐵𝑦𝑡𝑒𝑠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𝐼𝑛𝑣𝑆h𝑖𝑓𝑡𝑅𝑜𝑤𝑠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𝑆𝑖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/>
              </a:p>
              <a:p>
                <a:pPr lvl="2"/>
                <a:endParaRPr lang="en-US" altLang="ko-KR"/>
              </a:p>
              <a:p>
                <a:pPr lvl="2"/>
                <a:endParaRPr lang="ko-KR" altLang="en-US"/>
              </a:p>
            </p:txBody>
          </p:sp>
        </mc:Choice>
        <mc:Fallback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16FB61E-56FF-4A6C-8746-E109DEB61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51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9A00B6E-D5B9-4059-B27D-93CD11A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Interchanging </a:t>
            </a:r>
            <a:r>
              <a:rPr lang="en-US" altLang="ko-KR" err="1"/>
              <a:t>AddRoundKey</a:t>
            </a:r>
            <a:r>
              <a:rPr lang="en-US" altLang="ko-KR"/>
              <a:t> and </a:t>
            </a:r>
            <a:r>
              <a:rPr lang="en-US" altLang="ko-KR" err="1"/>
              <a:t>InvMixColumns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16FB61E-56FF-4A6C-8746-E109DEB61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ko-KR"/>
                  <a:t>AddRoundKey and </a:t>
                </a:r>
                <a:r>
                  <a:rPr lang="en-US" altLang="ko-KR" err="1"/>
                  <a:t>InvMixColumns</a:t>
                </a:r>
                <a:r>
                  <a:rPr lang="en-US" altLang="ko-KR"/>
                  <a:t> both don’t alter the sequence of bytes in State</a:t>
                </a:r>
              </a:p>
              <a:p>
                <a:r>
                  <a:rPr lang="en-US" altLang="ko-KR"/>
                  <a:t>Can be divided into 2 separate operations</a:t>
                </a:r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𝐼𝑛𝑣𝑀𝑖𝑥𝐶𝑜𝑙𝑢𝑚𝑛𝑠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𝑆𝑖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𝐼𝑛𝑣𝑀𝑖𝑥𝐶𝑜𝑙𝑢𝑚𝑛𝑠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𝑆𝑖</m:t>
                            </m:r>
                          </m:e>
                        </m:d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𝐼𝑛𝑣𝑀𝑖𝑥𝐶𝑜𝑙𝑢𝑚𝑛𝑠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𝑤𝑗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/>
              </a:p>
              <a:p>
                <a:r>
                  <a:rPr lang="en-US" altLang="ko-KR"/>
                  <a:t>E.g.</a:t>
                </a:r>
              </a:p>
              <a:p>
                <a:pPr lvl="1"/>
                <a:r>
                  <a:rPr lang="en-US" altLang="ko-KR"/>
                  <a:t>D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 ⊕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0)] ⊕ [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 ⊕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1)] ⊕ [{0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}×(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 ⊕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2)] ⊕ [{09}×(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3 ⊕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3)]  = [{0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}×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0] ⊕ [{0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}×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1] ⊕ [{0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}×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2] ⊕ [{09}×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3] ⊕[{0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}×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0] ⊕ [{0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}×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1] ⊕ [{0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}×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2] ⊕ [{09}×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3]</m:t>
                    </m:r>
                  </m:oMath>
                </a14:m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pPr lvl="2"/>
                <a:endParaRPr lang="en-US" altLang="ko-KR"/>
              </a:p>
              <a:p>
                <a:pPr lvl="2"/>
                <a:endParaRPr lang="ko-KR" altLang="en-US"/>
              </a:p>
            </p:txBody>
          </p:sp>
        </mc:Choice>
        <mc:Fallback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16FB61E-56FF-4A6C-8746-E109DEB61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87B018F1-7D0D-4615-9FFD-40BE2002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29" y="3531764"/>
            <a:ext cx="85629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01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9A00B6E-D5B9-4059-B27D-93CD11A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Result of Equivalent Inverse Cipher</a:t>
            </a:r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16FB61E-56FF-4A6C-8746-E109DEB61D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By making equivalent inverse cipher, we can make same decryption algorithm as encryption algorithm</a:t>
            </a:r>
          </a:p>
          <a:p>
            <a:r>
              <a:rPr lang="en-US" altLang="ko-KR"/>
              <a:t>Different from the previous decryption algorithm, we only need one algorithm</a:t>
            </a:r>
          </a:p>
          <a:p>
            <a:r>
              <a:rPr lang="en-US" altLang="ko-KR"/>
              <a:t>The key is applied on the reverse order</a:t>
            </a:r>
          </a:p>
          <a:p>
            <a:r>
              <a:rPr lang="en-US" altLang="ko-KR"/>
              <a:t>The key is applied after doing </a:t>
            </a:r>
            <a:r>
              <a:rPr lang="en-US" altLang="ko-KR" err="1"/>
              <a:t>InverseMixColumns</a:t>
            </a:r>
            <a:r>
              <a:rPr lang="en-US" altLang="ko-KR"/>
              <a:t> Except first and last round </a:t>
            </a:r>
          </a:p>
          <a:p>
            <a:r>
              <a:rPr lang="en-US" altLang="ko-KR"/>
              <a:t>The Only Difference between encryption and decryption is Expanded Key algorithm</a:t>
            </a:r>
          </a:p>
          <a:p>
            <a:pPr lvl="2"/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255D6CD-565E-47E1-9EFF-D205B2C4A4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87622" y="1690692"/>
            <a:ext cx="3527311" cy="4664075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5C408A-560A-4B60-8836-1838C258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295" y="1652383"/>
            <a:ext cx="1528963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75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9A00B6E-D5B9-4059-B27D-93CD11A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8-bit Processor Implementation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16FB61E-56FF-4A6C-8746-E109DEB61D6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ko-KR"/>
                  <a:t>AES can be implemented very efficiently on an 8-bit processor</a:t>
                </a:r>
              </a:p>
              <a:p>
                <a:pPr lvl="1"/>
                <a:r>
                  <a:rPr lang="en-US" altLang="ko-KR" err="1"/>
                  <a:t>AddRoundKey</a:t>
                </a:r>
                <a:r>
                  <a:rPr lang="en-US" altLang="ko-KR"/>
                  <a:t> – bytewise XOR</a:t>
                </a:r>
              </a:p>
              <a:p>
                <a:pPr lvl="1"/>
                <a:r>
                  <a:rPr lang="en-US" altLang="ko-KR" err="1"/>
                  <a:t>ShiftRows</a:t>
                </a:r>
                <a:r>
                  <a:rPr lang="en-US" altLang="ko-KR"/>
                  <a:t> – a simple byte shifting</a:t>
                </a:r>
              </a:p>
              <a:p>
                <a:pPr lvl="1"/>
                <a:r>
                  <a:rPr lang="en-US" altLang="ko-KR" err="1"/>
                  <a:t>SubBytes</a:t>
                </a:r>
                <a:r>
                  <a:rPr lang="en-US" altLang="ko-KR"/>
                  <a:t> – only require S-box</a:t>
                </a:r>
              </a:p>
              <a:p>
                <a:r>
                  <a:rPr lang="en-US" altLang="ko-KR" err="1"/>
                  <a:t>MixColumns</a:t>
                </a:r>
                <a:endParaRPr lang="en-US" altLang="ko-KR"/>
              </a:p>
              <a:p>
                <a:pPr lvl="1"/>
                <a:r>
                  <a:rPr lang="en-US" altLang="ko-KR"/>
                  <a:t>We can change the equation from left to right by using the identity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03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pPr lvl="2"/>
                <a:endParaRPr lang="en-US" altLang="ko-KR"/>
              </a:p>
              <a:p>
                <a:pPr lvl="2"/>
                <a:endParaRPr lang="ko-KR" altLang="en-US"/>
              </a:p>
            </p:txBody>
          </p:sp>
        </mc:Choice>
        <mc:Fallback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16FB61E-56FF-4A6C-8746-E109DEB61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22" t="-1719" b="-1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0510EEF-C41C-41FA-918D-D8E4F802B49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500809" y="4555710"/>
            <a:ext cx="3629025" cy="16002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8709C1-F533-4FAE-B288-8D55E2B4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168" y="4412835"/>
            <a:ext cx="37909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75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9A00B6E-D5B9-4059-B27D-93CD11A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Possible Attack on </a:t>
            </a:r>
            <a:r>
              <a:rPr lang="en-US" altLang="ko-KR" err="1"/>
              <a:t>MixColumns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16FB61E-56FF-4A6C-8746-E109DEB61D6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ko-KR"/>
                  <a:t>Timing Attack</a:t>
                </a:r>
              </a:p>
              <a:p>
                <a:pPr lvl="1"/>
                <a:r>
                  <a:rPr lang="en-US" altLang="ko-KR"/>
                  <a:t>Information can be obtained by observing how long it takes on encryption and decryption</a:t>
                </a:r>
              </a:p>
              <a:p>
                <a:pPr lvl="1"/>
                <a:r>
                  <a:rPr lang="en-US" altLang="ko-KR"/>
                  <a:t>Multiplication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{02}</m:t>
                    </m:r>
                  </m:oMath>
                </a14:m>
                <a:r>
                  <a:rPr lang="en-US" altLang="ko-KR"/>
                  <a:t> involves shift and a conditional XOR</a:t>
                </a:r>
              </a:p>
              <a:p>
                <a:pPr lvl="1"/>
                <a:r>
                  <a:rPr lang="en-US" altLang="ko-KR"/>
                  <a:t>Attacker can infer the plaintext by analyzing time spent on this operation</a:t>
                </a:r>
              </a:p>
              <a:p>
                <a:pPr lvl="1"/>
                <a:r>
                  <a:rPr lang="en-US" altLang="ko-KR"/>
                  <a:t>a table is used because It is vulnerable to timing attack</a:t>
                </a:r>
              </a:p>
              <a:p>
                <a:pPr lvl="1"/>
                <a:endParaRPr lang="en-US" altLang="ko-KR"/>
              </a:p>
              <a:p>
                <a:pPr lvl="2"/>
                <a:endParaRPr lang="en-US" altLang="ko-KR"/>
              </a:p>
              <a:p>
                <a:pPr lvl="2"/>
                <a:endParaRPr lang="ko-KR" altLang="en-US"/>
              </a:p>
            </p:txBody>
          </p:sp>
        </mc:Choice>
        <mc:Fallback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16FB61E-56FF-4A6C-8746-E109DEB61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22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5BBDF1-90F4-4028-A33E-FCFC629825E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191000" y="4360862"/>
            <a:ext cx="3810000" cy="1714500"/>
          </a:xfrm>
        </p:spPr>
      </p:pic>
    </p:spTree>
    <p:extLst>
      <p:ext uri="{BB962C8B-B14F-4D97-AF65-F5344CB8AC3E}">
        <p14:creationId xmlns:p14="http://schemas.microsoft.com/office/powerpoint/2010/main" val="2007724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9A00B6E-D5B9-4059-B27D-93CD11A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32-bit Processor Implementation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8F9018-4B91-4573-B3D2-83268C35D7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We need to process 4bytes at a same time for efficient implementation</a:t>
            </a:r>
          </a:p>
          <a:p>
            <a:r>
              <a:rPr lang="en-US" altLang="ko-KR"/>
              <a:t>Operations are performed on the columns</a:t>
            </a:r>
          </a:p>
          <a:p>
            <a:r>
              <a:rPr lang="en-US" altLang="ko-KR"/>
              <a:t>All other operations are defined on 32-bit words</a:t>
            </a:r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144E7EA-A5D1-4613-A7F8-A055F85915E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079340" y="4079875"/>
            <a:ext cx="4033319" cy="2276475"/>
          </a:xfrm>
        </p:spPr>
      </p:pic>
    </p:spTree>
    <p:extLst>
      <p:ext uri="{BB962C8B-B14F-4D97-AF65-F5344CB8AC3E}">
        <p14:creationId xmlns:p14="http://schemas.microsoft.com/office/powerpoint/2010/main" val="2768551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9A00B6E-D5B9-4059-B27D-93CD11A3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MixColumns</a:t>
            </a:r>
            <a:r>
              <a:rPr lang="en-US" altLang="ko-KR"/>
              <a:t> on 32-bit Processor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7EE761D-E9B4-4F88-B1E6-DF3EA6E0569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05388" y="1839913"/>
            <a:ext cx="3781224" cy="212725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내용 개체 틀 9">
                <a:extLst>
                  <a:ext uri="{FF2B5EF4-FFF2-40B4-BE49-F238E27FC236}">
                    <a16:creationId xmlns:a16="http://schemas.microsoft.com/office/drawing/2014/main" id="{8D8E0B9C-7F2C-4BF2-9047-862A26CE2A4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altLang="ko-KR"/>
                  <a:t>Derivation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=02×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⊕0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⊕0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⊕0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Calculate the 4 values at the front and store it in the table</a:t>
                </a:r>
              </a:p>
              <a:p>
                <a:r>
                  <a:rPr lang="en-US" altLang="ko-KR"/>
                  <a:t>Only four table lookups and four XORs per column per round are needed</a:t>
                </a:r>
              </a:p>
            </p:txBody>
          </p:sp>
        </mc:Choice>
        <mc:Fallback>
          <p:sp>
            <p:nvSpPr>
              <p:cNvPr id="10" name="내용 개체 틀 9">
                <a:extLst>
                  <a:ext uri="{FF2B5EF4-FFF2-40B4-BE49-F238E27FC236}">
                    <a16:creationId xmlns:a16="http://schemas.microsoft.com/office/drawing/2014/main" id="{8D8E0B9C-7F2C-4BF2-9047-862A26CE2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522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711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C7DDA-F671-4B74-B7D5-B5A6C3F5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Conclusion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1B9F21-2FA1-4637-BC06-34C9FEFF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Finite Field Arithmetic</a:t>
            </a:r>
          </a:p>
          <a:p>
            <a:pPr lvl="1"/>
            <a:r>
              <a:rPr lang="en-US" altLang="ko-KR"/>
              <a:t>Arithmetic on AES</a:t>
            </a:r>
          </a:p>
          <a:p>
            <a:r>
              <a:rPr lang="en-US" altLang="ko-KR"/>
              <a:t>AES Structure</a:t>
            </a:r>
          </a:p>
          <a:p>
            <a:r>
              <a:rPr lang="en-US" altLang="ko-KR"/>
              <a:t>AES Transformation Functions</a:t>
            </a:r>
          </a:p>
          <a:p>
            <a:r>
              <a:rPr lang="en-US" altLang="ko-KR"/>
              <a:t>AES Key Expansion</a:t>
            </a:r>
          </a:p>
          <a:p>
            <a:r>
              <a:rPr lang="en-US" altLang="ko-KR"/>
              <a:t>An AES Example</a:t>
            </a:r>
          </a:p>
          <a:p>
            <a:r>
              <a:rPr lang="en-US" altLang="ko-KR"/>
              <a:t>AES Implementation</a:t>
            </a:r>
          </a:p>
          <a:p>
            <a:pPr lvl="1"/>
            <a:r>
              <a:rPr lang="en-US" altLang="ko-KR"/>
              <a:t>8-bit Processor</a:t>
            </a:r>
          </a:p>
          <a:p>
            <a:pPr lvl="1"/>
            <a:r>
              <a:rPr lang="en-US" altLang="ko-KR"/>
              <a:t>32-bit Processor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19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5.1 Finite Field Arithmetic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55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58B9F79-EE61-4B9F-AAD6-6093EBB8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Arithmetic on AES #1 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4665EFD8-40FD-4FF6-A966-B1D195374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All operations are performed on 8-bit bytes over the finite field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GF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Field – A set in which we can do operations without leaving the set</a:t>
                </a:r>
              </a:p>
              <a:p>
                <a:r>
                  <a:rPr lang="en-US" altLang="ko-KR"/>
                  <a:t>The reason behind the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/>
                  <a:t>)</a:t>
                </a:r>
              </a:p>
              <a:p>
                <a:pPr lvl="1"/>
                <a:r>
                  <a:rPr lang="en-US" altLang="ko-KR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/>
                  <a:t> is not a prime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/>
                  <a:t>using modular arithmetic is not a field</a:t>
                </a:r>
              </a:p>
              <a:p>
                <a:pPr lvl="1"/>
                <a:r>
                  <a:rPr lang="en-US" altLang="ko-KR"/>
                  <a:t>We are not wasting bytes since we can utilize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/>
                  <a:t>-1</a:t>
                </a:r>
              </a:p>
              <a:p>
                <a:pPr lvl="2"/>
                <a:r>
                  <a:rPr lang="en-US" altLang="ko-KR"/>
                  <a:t>bits are wasted in case we are using prime number</a:t>
                </a:r>
              </a:p>
              <a:p>
                <a:r>
                  <a:rPr lang="en-US" altLang="ko-KR"/>
                  <a:t>Arithmetic on coefficients</a:t>
                </a:r>
              </a:p>
              <a:p>
                <a:pPr lvl="1"/>
                <a:r>
                  <a:rPr lang="en-US" altLang="ko-KR"/>
                  <a:t>It is performed on modulo 2</a:t>
                </a:r>
              </a:p>
              <a:p>
                <a:r>
                  <a:rPr lang="en-US" altLang="ko-KR"/>
                  <a:t>Multiplication</a:t>
                </a:r>
              </a:p>
              <a:p>
                <a:pPr lvl="1"/>
                <a:r>
                  <a:rPr lang="en-US" altLang="ko-KR"/>
                  <a:t>If polynomial degree is greater than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/>
                  <a:t> it is reduced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/>
                  <a:t> which is irreducible</a:t>
                </a:r>
                <a:endParaRPr lang="ko-KR" altLang="en-US"/>
              </a:p>
            </p:txBody>
          </p:sp>
        </mc:Choice>
        <mc:Fallback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4665EFD8-40FD-4FF6-A966-B1D195374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287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0214E-5862-4E1F-AEE4-E8BB53B2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Arithmetic on AES #2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602F215D-3835-4C2E-8F1B-7CF9FFC6F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is irreducible since we can not divide this polynomial</a:t>
                </a:r>
              </a:p>
              <a:p>
                <a:r>
                  <a:rPr lang="en-US" altLang="ko-KR"/>
                  <a:t>Addition</a:t>
                </a:r>
              </a:p>
              <a:p>
                <a:pPr lvl="1"/>
                <a:r>
                  <a:rPr lang="en-US" altLang="ko-KR"/>
                  <a:t>E.g.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  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+1)+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==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01010111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(10000011)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Multiplication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=(00011011)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en-US" altLang="ko-KR"/>
                  <a:t>Let’s Assume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en-US" altLang="ko-KR"/>
                  <a:t>If b7 == 0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/>
                  <a:t> doesn’t change since the greatest degree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/>
                  <a:t> is 8</a:t>
                </a:r>
              </a:p>
              <a:p>
                <a:pPr lvl="1"/>
                <a:r>
                  <a:rPr lang="en-US" altLang="ko-KR"/>
                  <a:t>If b7 == 1 we only need to think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and we can earn the result by adding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(00011011)</m:t>
                    </m:r>
                  </m:oMath>
                </a14:m>
                <a:r>
                  <a:rPr lang="en-US" altLang="ko-KR"/>
                  <a:t> to the above result</a:t>
                </a:r>
              </a:p>
              <a:p>
                <a:endParaRPr lang="ko-KR" altLang="en-US"/>
              </a:p>
            </p:txBody>
          </p:sp>
        </mc:Choice>
        <mc:Fallback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602F215D-3835-4C2E-8F1B-7CF9FFC6F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97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5.2 AES Structure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96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7A80A4-EB88-4F7C-BD1C-6A27F35C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AES</a:t>
            </a:r>
            <a:r>
              <a:rPr lang="ko-KR" altLang="en-US"/>
              <a:t> </a:t>
            </a:r>
            <a:r>
              <a:rPr lang="en-US" altLang="ko-KR"/>
              <a:t>General Structure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E52A43-1F17-42EE-9FC7-C86C52ED71C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sz="2000"/>
                  <a:t>The size of plaintext is always 128bits</a:t>
                </a:r>
              </a:p>
              <a:p>
                <a:r>
                  <a:rPr lang="en-US" altLang="ko-KR" sz="2000"/>
                  <a:t>The size of key can be 16, 24, 32 bytes</a:t>
                </a:r>
              </a:p>
              <a:p>
                <a:r>
                  <a:rPr lang="en-US" altLang="ko-KR" sz="2000"/>
                  <a:t>The input is copied into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ko-KR" sz="2000"/>
                  <a:t> State array</a:t>
                </a:r>
              </a:p>
              <a:p>
                <a:r>
                  <a:rPr lang="en-US" altLang="ko-KR" sz="2000"/>
                  <a:t>The initial Key is expanded to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2000"/>
                  <a:t>(no. of rounds) +1 Key</a:t>
                </a:r>
              </a:p>
              <a:p>
                <a:r>
                  <a:rPr lang="en-US" altLang="ko-KR" sz="2000"/>
                  <a:t>Final Round is 3 transformations because Encryption and Decryption procedure must be symmetric</a:t>
                </a:r>
              </a:p>
              <a:p>
                <a:pPr marL="0" indent="0">
                  <a:buNone/>
                </a:pPr>
                <a:endParaRPr lang="ko-KR" altLang="en-US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E52A43-1F17-42EE-9FC7-C86C52ED7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46C0D2D-BCFE-41EF-A80D-22D0901D0B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6926" y="661349"/>
            <a:ext cx="4213926" cy="58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84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7A80A4-EB88-4F7C-BD1C-6A27F35C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AES</a:t>
            </a:r>
            <a:r>
              <a:rPr lang="ko-KR" altLang="en-US"/>
              <a:t> </a:t>
            </a:r>
            <a:r>
              <a:rPr lang="en-US" altLang="ko-KR"/>
              <a:t>Detailed Structure #1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E52A43-1F17-42EE-9FC7-C86C52ED71C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sz="2000"/>
                  <a:t>It is not a Feistel Cipher since The Whole Text is processed on substitutions and permutation (Feistel : only half)</a:t>
                </a:r>
              </a:p>
              <a:p>
                <a:r>
                  <a:rPr lang="en-US" altLang="ko-KR" sz="2000"/>
                  <a:t>Each Rounds consists of Substitute bytes, Shift rows, Mix columns, Add round key</a:t>
                </a:r>
              </a:p>
              <a:p>
                <a:pPr lvl="1"/>
                <a:r>
                  <a:rPr lang="en-US" altLang="ko-KR" sz="1600"/>
                  <a:t>Substitute bytes : Substitution by S-box</a:t>
                </a:r>
              </a:p>
              <a:p>
                <a:pPr lvl="1"/>
                <a:r>
                  <a:rPr lang="en-US" altLang="ko-KR" sz="1600"/>
                  <a:t>Shift rows : permutation</a:t>
                </a:r>
              </a:p>
              <a:p>
                <a:pPr lvl="1"/>
                <a:r>
                  <a:rPr lang="en-US" altLang="ko-KR" sz="1600"/>
                  <a:t>Mix columns : Substitution over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𝐺𝐹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/>
              </a:p>
              <a:p>
                <a:pPr lvl="1"/>
                <a:r>
                  <a:rPr lang="en-US" altLang="ko-KR" sz="1600"/>
                  <a:t>Add Round Key : A simple bitwise XOR(substitution) </a:t>
                </a:r>
              </a:p>
              <a:p>
                <a:pPr marL="411463" lvl="1" indent="0">
                  <a:buNone/>
                </a:pPr>
                <a:endParaRPr lang="en-US" altLang="ko-KR" sz="1400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E52A43-1F17-42EE-9FC7-C86C52ED7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6">
            <a:extLst>
              <a:ext uri="{FF2B5EF4-FFF2-40B4-BE49-F238E27FC236}">
                <a16:creationId xmlns:a16="http://schemas.microsoft.com/office/drawing/2014/main" id="{30958538-7361-4E1B-9228-2C69640668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88761" y="479701"/>
            <a:ext cx="4718031" cy="6009998"/>
          </a:xfrm>
        </p:spPr>
      </p:pic>
    </p:spTree>
    <p:extLst>
      <p:ext uri="{BB962C8B-B14F-4D97-AF65-F5344CB8AC3E}">
        <p14:creationId xmlns:p14="http://schemas.microsoft.com/office/powerpoint/2010/main" val="339646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0214E-5862-4E1F-AEE4-E8BB53B2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AES Detailed Structure #2</a:t>
            </a:r>
            <a:endParaRPr lang="ko-KR" altLang="en-US"/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602F215D-3835-4C2E-8F1B-7CF9FFC6F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Encryption and decryption starts with </a:t>
            </a:r>
            <a:r>
              <a:rPr lang="en-US" altLang="ko-KR" err="1"/>
              <a:t>AddRoundKey</a:t>
            </a:r>
            <a:endParaRPr lang="en-US" altLang="ko-KR"/>
          </a:p>
          <a:p>
            <a:r>
              <a:rPr lang="en-US" altLang="ko-KR"/>
              <a:t>Only </a:t>
            </a:r>
            <a:r>
              <a:rPr lang="en-US" altLang="ko-KR" err="1"/>
              <a:t>AddRoundKey</a:t>
            </a:r>
            <a:r>
              <a:rPr lang="en-US" altLang="ko-KR"/>
              <a:t> stage add security</a:t>
            </a:r>
          </a:p>
          <a:p>
            <a:r>
              <a:rPr lang="en-US" altLang="ko-KR" err="1"/>
              <a:t>AddRoundKey</a:t>
            </a:r>
            <a:r>
              <a:rPr lang="en-US" altLang="ko-KR"/>
              <a:t> stage is form of </a:t>
            </a:r>
            <a:r>
              <a:rPr lang="en-US" altLang="ko-KR" err="1"/>
              <a:t>Vernam</a:t>
            </a:r>
            <a:r>
              <a:rPr lang="en-US" altLang="ko-KR"/>
              <a:t> cipher and by itself would not be formidable</a:t>
            </a:r>
          </a:p>
          <a:p>
            <a:r>
              <a:rPr lang="en-US" altLang="ko-KR" err="1"/>
              <a:t>Vernam</a:t>
            </a:r>
            <a:r>
              <a:rPr lang="en-US" altLang="ko-KR"/>
              <a:t> cipher = Stream Cipher Algorithm that uses XOR operations with plaintext and keystream</a:t>
            </a:r>
          </a:p>
          <a:p>
            <a:r>
              <a:rPr lang="en-US" altLang="ko-KR"/>
              <a:t>Each stage is reversible </a:t>
            </a:r>
          </a:p>
          <a:p>
            <a:r>
              <a:rPr lang="en-US" altLang="ko-KR"/>
              <a:t>The decryption algorithm makes use of the expanded key in reverse order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840776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One List</vt:lpstr>
      <vt:lpstr>Chapter 05: Advanced Encryption Standard</vt:lpstr>
      <vt:lpstr>Contents</vt:lpstr>
      <vt:lpstr>5.1 Finite Field Arithmetic</vt:lpstr>
      <vt:lpstr>Arithmetic on AES #1 </vt:lpstr>
      <vt:lpstr>Arithmetic on AES #2</vt:lpstr>
      <vt:lpstr>5.2 AES Structure</vt:lpstr>
      <vt:lpstr>AES General Structure</vt:lpstr>
      <vt:lpstr>AES Detailed Structure #1</vt:lpstr>
      <vt:lpstr>AES Detailed Structure #2</vt:lpstr>
      <vt:lpstr>5.3 AES Transformation Functions</vt:lpstr>
      <vt:lpstr>SubstituteBytes Transformation #1</vt:lpstr>
      <vt:lpstr>Substitute Bytes Transformation #2</vt:lpstr>
      <vt:lpstr>ShiftRows Transformation</vt:lpstr>
      <vt:lpstr>MixColumns Transformation</vt:lpstr>
      <vt:lpstr>AddRoundKey Transformation</vt:lpstr>
      <vt:lpstr>5.4 AES Key Expansion</vt:lpstr>
      <vt:lpstr>Key Expansion</vt:lpstr>
      <vt:lpstr>5.5 An AES Example</vt:lpstr>
      <vt:lpstr>An Example</vt:lpstr>
      <vt:lpstr>5.6 AES Implementation</vt:lpstr>
      <vt:lpstr>Equivalent Inverse Cipher</vt:lpstr>
      <vt:lpstr>Interchanging InvShiftRows and InvSubBytes</vt:lpstr>
      <vt:lpstr>Interchanging AddRoundKey and InvMixColumns</vt:lpstr>
      <vt:lpstr>The Result of Equivalent Inverse Cipher</vt:lpstr>
      <vt:lpstr>8-bit Processor Implementation</vt:lpstr>
      <vt:lpstr>Possible Attack on MixColumns</vt:lpstr>
      <vt:lpstr>32-bit Processor Implementation</vt:lpstr>
      <vt:lpstr>MixColumns on 32-bit Processor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revision>1</cp:revision>
  <cp:lastPrinted>2016-11-28T00:53:03Z</cp:lastPrinted>
  <dcterms:created xsi:type="dcterms:W3CDTF">2022-01-09T08:49:23Z</dcterms:created>
  <dcterms:modified xsi:type="dcterms:W3CDTF">2022-01-13T14:39:58Z</dcterms:modified>
</cp:coreProperties>
</file>